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4" r:id="rId4"/>
    <p:sldId id="258" r:id="rId5"/>
    <p:sldId id="264" r:id="rId6"/>
    <p:sldId id="269" r:id="rId7"/>
    <p:sldId id="266" r:id="rId8"/>
    <p:sldId id="283" r:id="rId9"/>
    <p:sldId id="286" r:id="rId10"/>
    <p:sldId id="268" r:id="rId11"/>
    <p:sldId id="270" r:id="rId12"/>
    <p:sldId id="290" r:id="rId13"/>
    <p:sldId id="287" r:id="rId14"/>
    <p:sldId id="288" r:id="rId15"/>
    <p:sldId id="284" r:id="rId16"/>
    <p:sldId id="273" r:id="rId17"/>
    <p:sldId id="291" r:id="rId18"/>
    <p:sldId id="280" r:id="rId19"/>
    <p:sldId id="279" r:id="rId20"/>
    <p:sldId id="282" r:id="rId21"/>
    <p:sldId id="301" r:id="rId22"/>
    <p:sldId id="302" r:id="rId23"/>
    <p:sldId id="303" r:id="rId24"/>
    <p:sldId id="277" r:id="rId25"/>
    <p:sldId id="299" r:id="rId26"/>
    <p:sldId id="300" r:id="rId27"/>
    <p:sldId id="298" r:id="rId28"/>
    <p:sldId id="304" r:id="rId29"/>
    <p:sldId id="262" r:id="rId30"/>
    <p:sldId id="29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500"/>
    <a:srgbClr val="FCEDC4"/>
    <a:srgbClr val="EC4E00"/>
    <a:srgbClr val="C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201"/>
  </p:normalViewPr>
  <p:slideViewPr>
    <p:cSldViewPr>
      <p:cViewPr varScale="1">
        <p:scale>
          <a:sx n="92" d="100"/>
          <a:sy n="92" d="100"/>
        </p:scale>
        <p:origin x="7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03B1-2BEF-F449-863B-54C8697872D4}" type="datetimeFigureOut">
              <a:rPr kumimoji="1" lang="ko-KR" altLang="en-US" smtClean="0"/>
              <a:t>2020. 3. 19.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EE341-5B27-0A41-9ADB-311EDE9625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657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36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52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1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11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40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88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85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02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85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18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83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699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001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984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010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366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7849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954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772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398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535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48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41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47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87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6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57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1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1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7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6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2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95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32849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69895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6178" y="5877272"/>
            <a:ext cx="477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김준회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연제호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정다영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추영은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발표일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2020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625" y="1822758"/>
            <a:ext cx="62247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 가격 예측</a:t>
            </a:r>
            <a:endParaRPr lang="en-US" altLang="ko-KR" sz="6600" b="1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6711" y="1412777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러닝스푼즈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차 프로젝트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4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661578" y="5445224"/>
            <a:ext cx="8868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년부터 세종특별자치시의 대기오염 데이터 측정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일조량 데이터에는 세종특별자치시 구분이 되어 있지 않아 충청남도로 수정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AD4CBC-DCCF-A14F-9EC9-99D8360A1BB0}"/>
              </a:ext>
            </a:extLst>
          </p:cNvPr>
          <p:cNvGrpSpPr/>
          <p:nvPr/>
        </p:nvGrpSpPr>
        <p:grpSpPr>
          <a:xfrm>
            <a:off x="687529" y="1656286"/>
            <a:ext cx="10816942" cy="3536074"/>
            <a:chOff x="724607" y="1656286"/>
            <a:chExt cx="10816942" cy="35360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97099E-3433-0E47-9077-E07C3104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607" y="1656286"/>
              <a:ext cx="7200000" cy="1727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C52D83E-B318-224B-9150-81E7B7D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49" y="2531920"/>
              <a:ext cx="7200000" cy="2660440"/>
            </a:xfrm>
            <a:prstGeom prst="rect">
              <a:avLst/>
            </a:prstGeom>
          </p:spPr>
        </p:pic>
        <p:sp>
          <p:nvSpPr>
            <p:cNvPr id="20" name="위로 굽은 화살표[B] 19">
              <a:extLst>
                <a:ext uri="{FF2B5EF4-FFF2-40B4-BE49-F238E27FC236}">
                  <a16:creationId xmlns:a16="http://schemas.microsoft.com/office/drawing/2014/main" id="{B79FB895-6387-0945-9137-DB1C29814D31}"/>
                </a:ext>
              </a:extLst>
            </p:cNvPr>
            <p:cNvSpPr/>
            <p:nvPr/>
          </p:nvSpPr>
          <p:spPr>
            <a:xfrm rot="5400000">
              <a:off x="3096097" y="3463977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67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일조량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D900A-53F2-2243-B91A-58CDEA9818BD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hr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관측값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없음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해당 일에 합계 일조시간이 없는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1DFFAA-89CD-4A4D-B0AD-3A4068B70FCD}"/>
              </a:ext>
            </a:extLst>
          </p:cNvPr>
          <p:cNvGrpSpPr/>
          <p:nvPr/>
        </p:nvGrpSpPr>
        <p:grpSpPr>
          <a:xfrm>
            <a:off x="865694" y="1752997"/>
            <a:ext cx="10460612" cy="3260179"/>
            <a:chOff x="731622" y="1734487"/>
            <a:chExt cx="10460612" cy="32601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F8128A-0D5E-E84A-ACDB-09A712C3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622" y="1734487"/>
              <a:ext cx="6156466" cy="32601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EAA8A8-5CA9-0746-BF14-F4A155BD0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600"/>
            <a:stretch/>
          </p:blipFill>
          <p:spPr>
            <a:xfrm>
              <a:off x="7788000" y="2093311"/>
              <a:ext cx="3404234" cy="2542530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AF50B59F-DB9D-774C-AA61-0C848DF84391}"/>
                </a:ext>
              </a:extLst>
            </p:cNvPr>
            <p:cNvSpPr/>
            <p:nvPr/>
          </p:nvSpPr>
          <p:spPr>
            <a:xfrm>
              <a:off x="7121925" y="2824516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0C2FB6-3F6A-9345-9509-9B86877EB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072" y="1741111"/>
            <a:ext cx="3404234" cy="3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대기 오염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452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일조량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일시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 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 </a:t>
            </a:r>
            <a:r>
              <a:rPr lang="en-US" altLang="ko-KR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groupby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44F7AB-49FF-1347-ADD6-2AE88E671F51}"/>
              </a:ext>
            </a:extLst>
          </p:cNvPr>
          <p:cNvGrpSpPr/>
          <p:nvPr/>
        </p:nvGrpSpPr>
        <p:grpSpPr>
          <a:xfrm>
            <a:off x="1163076" y="1474331"/>
            <a:ext cx="9865847" cy="4015978"/>
            <a:chOff x="1409550" y="1474331"/>
            <a:chExt cx="9865847" cy="4015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04850C-1C65-F84E-B9BE-F8952FD9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968" y="1474331"/>
              <a:ext cx="5467429" cy="401597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441CBB-8FFA-7F46-A872-8F390E0DA6C9}"/>
                </a:ext>
              </a:extLst>
            </p:cNvPr>
            <p:cNvGrpSpPr/>
            <p:nvPr/>
          </p:nvGrpSpPr>
          <p:grpSpPr>
            <a:xfrm>
              <a:off x="1409550" y="2312317"/>
              <a:ext cx="3204000" cy="2340007"/>
              <a:chOff x="1409550" y="2159068"/>
              <a:chExt cx="3204000" cy="23400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C19C200-A599-834D-934A-20D0A05C9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550" y="3510186"/>
                <a:ext cx="3204000" cy="9888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2A76E42-679D-0841-8201-A6D49FD7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550" y="2159068"/>
                <a:ext cx="3204000" cy="933449"/>
              </a:xfrm>
              <a:prstGeom prst="rect">
                <a:avLst/>
              </a:prstGeom>
            </p:spPr>
          </p:pic>
        </p:grp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4EE8959-3DE1-1748-81F7-0A3EB56DB4B2}"/>
                </a:ext>
              </a:extLst>
            </p:cNvPr>
            <p:cNvSpPr/>
            <p:nvPr/>
          </p:nvSpPr>
          <p:spPr>
            <a:xfrm>
              <a:off x="4980066" y="2942260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5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날의 토마토 도매 가격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마켓이 열리는 일시의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고려하여 넣음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424107-DB08-5E49-97B1-E8305E355703}"/>
              </a:ext>
            </a:extLst>
          </p:cNvPr>
          <p:cNvGrpSpPr/>
          <p:nvPr/>
        </p:nvGrpSpPr>
        <p:grpSpPr>
          <a:xfrm>
            <a:off x="541108" y="1754522"/>
            <a:ext cx="7200000" cy="3174135"/>
            <a:chOff x="515591" y="1754522"/>
            <a:chExt cx="7200000" cy="31741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1E66D3-E749-794A-9B64-272D74F7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91" y="1754522"/>
              <a:ext cx="7200000" cy="1924753"/>
            </a:xfrm>
            <a:prstGeom prst="rect">
              <a:avLst/>
            </a:prstGeom>
          </p:spPr>
        </p:pic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13B910A9-E25B-8A45-8553-2DA2BE6B55BA}"/>
                </a:ext>
              </a:extLst>
            </p:cNvPr>
            <p:cNvSpPr/>
            <p:nvPr/>
          </p:nvSpPr>
          <p:spPr>
            <a:xfrm rot="5400000">
              <a:off x="1023508" y="3739498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6C9224-3D42-EB4D-A8B5-4A531020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577757"/>
            <a:ext cx="8999679" cy="14650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9AD4FA-AD2E-E343-AA1F-A8160AC4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54" y="2619765"/>
            <a:ext cx="3248664" cy="15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도매 마켓 지역은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개이나 기상 데이터의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도매 마켓 권역 별로 전국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묶음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35B33A-3F0C-1F4F-9E24-2599F5C96E32}"/>
              </a:ext>
            </a:extLst>
          </p:cNvPr>
          <p:cNvGrpSpPr/>
          <p:nvPr/>
        </p:nvGrpSpPr>
        <p:grpSpPr>
          <a:xfrm>
            <a:off x="694916" y="1636279"/>
            <a:ext cx="10802168" cy="3585442"/>
            <a:chOff x="695400" y="1723532"/>
            <a:chExt cx="10802168" cy="35854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006E06-C237-4146-8402-CB21137E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723532"/>
              <a:ext cx="7200000" cy="192475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7689016-67A4-624A-8D26-CFCDB465C009}"/>
                </a:ext>
              </a:extLst>
            </p:cNvPr>
            <p:cNvGrpSpPr/>
            <p:nvPr/>
          </p:nvGrpSpPr>
          <p:grpSpPr>
            <a:xfrm>
              <a:off x="4656808" y="3212976"/>
              <a:ext cx="6840760" cy="2095998"/>
              <a:chOff x="839416" y="2667001"/>
              <a:chExt cx="9533219" cy="2920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47BA266-E329-4547-9374-FC8AFFB9B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416" y="3629564"/>
                <a:ext cx="6609600" cy="19584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A79C2DA-4E15-554B-931D-F6F2951D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600" y="2667001"/>
                <a:ext cx="6609600" cy="96256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F52DA76-D08F-F141-A70F-ACF64B536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670" y="2667001"/>
                <a:ext cx="2848965" cy="2916000"/>
              </a:xfrm>
              <a:prstGeom prst="rect">
                <a:avLst/>
              </a:prstGeom>
            </p:spPr>
          </p:pic>
        </p:grpSp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0FFFADAF-10C5-2D46-8C31-1CDCFDB37A43}"/>
                </a:ext>
              </a:extLst>
            </p:cNvPr>
            <p:cNvSpPr/>
            <p:nvPr/>
          </p:nvSpPr>
          <p:spPr>
            <a:xfrm rot="5400000">
              <a:off x="3414079" y="3690184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49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분할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514F2-01D5-3743-821A-663292ED8809}"/>
              </a:ext>
            </a:extLst>
          </p:cNvPr>
          <p:cNvSpPr txBox="1"/>
          <p:nvPr/>
        </p:nvSpPr>
        <p:spPr>
          <a:xfrm>
            <a:off x="731622" y="1760927"/>
            <a:ext cx="77133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2017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2018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Test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86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885BD-5B2B-6B45-8E2B-D66B1675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54200"/>
            <a:ext cx="9766300" cy="3149600"/>
          </a:xfrm>
          <a:prstGeom prst="rect">
            <a:avLst/>
          </a:prstGeom>
        </p:spPr>
      </p:pic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804863FC-029A-094B-83FF-971D19AC45D7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[Appendix]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바로 가기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1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F6E96-6F26-BD49-B746-5176B7C8850F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토마토 도매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4B06E-4682-C446-BABF-020958CDA15F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E284B1-3D04-E24A-AEEF-E9A1ED016C66}"/>
              </a:ext>
            </a:extLst>
          </p:cNvPr>
          <p:cNvGrpSpPr/>
          <p:nvPr/>
        </p:nvGrpSpPr>
        <p:grpSpPr>
          <a:xfrm>
            <a:off x="696000" y="2060848"/>
            <a:ext cx="10800000" cy="4483783"/>
            <a:chOff x="522990" y="2060848"/>
            <a:chExt cx="10800000" cy="4483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03D5E2-62F0-604B-80ED-FB9778909DAF}"/>
                </a:ext>
              </a:extLst>
            </p:cNvPr>
            <p:cNvSpPr txBox="1"/>
            <p:nvPr/>
          </p:nvSpPr>
          <p:spPr>
            <a:xfrm>
              <a:off x="696001" y="5661248"/>
              <a:ext cx="10453979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(2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상승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(6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하락</a:t>
              </a:r>
              <a:r>
                <a:rPr lang="ko-KR" altLang="en-US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가격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8E90C1-FC91-7C4F-BF11-96DD6C67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90" y="2060848"/>
              <a:ext cx="10800000" cy="371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8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68A29-5331-F343-8431-27F79F7F74C5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B2EA7-7D1F-FD43-969A-8554DC6F928D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일조량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B61808-8BF7-6C4A-A6DF-3FCB0C7768E6}"/>
              </a:ext>
            </a:extLst>
          </p:cNvPr>
          <p:cNvGrpSpPr/>
          <p:nvPr/>
        </p:nvGrpSpPr>
        <p:grpSpPr>
          <a:xfrm>
            <a:off x="696000" y="2122669"/>
            <a:ext cx="10800000" cy="4421962"/>
            <a:chOff x="533400" y="2122669"/>
            <a:chExt cx="10800000" cy="442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AA7F47-3ADD-1248-B55C-989A68B8E97A}"/>
                </a:ext>
              </a:extLst>
            </p:cNvPr>
            <p:cNvSpPr txBox="1"/>
            <p:nvPr/>
          </p:nvSpPr>
          <p:spPr>
            <a:xfrm>
              <a:off x="892840" y="5661248"/>
              <a:ext cx="1008112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 일조량 상승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겨울 일조량 하락 </a:t>
              </a:r>
              <a:endPara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일조량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359CD3-F047-9840-87E6-61B57E1C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22669"/>
              <a:ext cx="10800000" cy="3698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4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DC02F-B2E4-8D40-94A0-875DD5E7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5" y="1994643"/>
            <a:ext cx="109347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대기오염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1055440" y="5661248"/>
            <a:ext cx="100811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봄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겨울 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P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M10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과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PM25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상승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여름 </a:t>
            </a:r>
            <a:r>
              <a:rPr lang="en-US" altLang="ko-KR" dirty="0">
                <a:ea typeface="NanumSquareOTF" panose="020B0600000101010101" pitchFamily="34" charset="-127"/>
              </a:rPr>
              <a:t>PM10</a:t>
            </a:r>
            <a:r>
              <a:rPr lang="ko-KR" altLang="en-US" dirty="0">
                <a:ea typeface="NanumSquareOTF" panose="020B0600000101010101" pitchFamily="34" charset="-127"/>
              </a:rPr>
              <a:t>과 </a:t>
            </a:r>
            <a:r>
              <a:rPr lang="en-US" altLang="ko-KR" dirty="0">
                <a:ea typeface="NanumSquareOTF" panose="020B0600000101010101" pitchFamily="34" charset="-127"/>
              </a:rPr>
              <a:t>PM25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하락 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패턴이 뚜렷한 계절성을 보이고 있음</a:t>
            </a:r>
            <a:endParaRPr lang="en-US" altLang="ko-KR" b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59" y="946262"/>
            <a:ext cx="1295434" cy="1049284"/>
          </a:xfrm>
          <a:prstGeom prst="rect">
            <a:avLst/>
          </a:prstGeom>
          <a:noFill/>
          <a:effectLst>
            <a:outerShdw blurRad="215900" dist="1651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03512" y="3220901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3512" y="3804890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3512" y="2636912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5409" y="2098390"/>
            <a:ext cx="968535" cy="400110"/>
          </a:xfrm>
          <a:prstGeom prst="rect">
            <a:avLst/>
          </a:prstGeom>
          <a:noFill/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INDEX</a:t>
            </a:r>
            <a:endParaRPr lang="ko-KR" altLang="en-US" sz="2000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2636912"/>
            <a:ext cx="223224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en-US" altLang="ko-KR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서론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3512" y="3220901"/>
            <a:ext cx="17443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준비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3804890"/>
            <a:ext cx="17443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가공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04.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다양한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시도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99F50D-A053-9A4F-950D-4532D7A37371}"/>
              </a:ext>
            </a:extLst>
          </p:cNvPr>
          <p:cNvSpPr/>
          <p:nvPr/>
        </p:nvSpPr>
        <p:spPr>
          <a:xfrm>
            <a:off x="1703512" y="4972868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25FAF-3C61-284F-AD41-051266E4B68A}"/>
              </a:ext>
            </a:extLst>
          </p:cNvPr>
          <p:cNvSpPr txBox="1"/>
          <p:nvPr/>
        </p:nvSpPr>
        <p:spPr>
          <a:xfrm>
            <a:off x="1703512" y="4972868"/>
            <a:ext cx="170579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05.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27083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4B19F73-8BB4-2F49-AD60-0C75D2AC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62"/>
          <a:stretch/>
        </p:blipFill>
        <p:spPr>
          <a:xfrm>
            <a:off x="6998386" y="5234864"/>
            <a:ext cx="4224446" cy="4263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C5A2AA-BEAA-2F46-A28C-99B8413B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" y="1969321"/>
            <a:ext cx="5010646" cy="37001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변수 선택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: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" altLang="ko-KR" sz="2400" dirty="0">
                <a:latin typeface="나눔스퀘어 ExtraBold" pitchFamily="50" charset="-127"/>
                <a:ea typeface="나눔스퀘어 ExtraBold" pitchFamily="50" charset="-127"/>
              </a:rPr>
              <a:t>PCA(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주성분 분석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572DE-FCA6-6148-B907-95A13FB966BA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 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 누적 설명력 약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86%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769AE0-9931-A04C-9571-713C9F409FF6}"/>
              </a:ext>
            </a:extLst>
          </p:cNvPr>
          <p:cNvGrpSpPr/>
          <p:nvPr/>
        </p:nvGrpSpPr>
        <p:grpSpPr>
          <a:xfrm>
            <a:off x="6155649" y="1844824"/>
            <a:ext cx="5067183" cy="3240000"/>
            <a:chOff x="6241921" y="1772816"/>
            <a:chExt cx="5067183" cy="32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5BD4A8-B9D6-6F44-951B-801331E5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142" y="1772816"/>
              <a:ext cx="4429962" cy="3240000"/>
            </a:xfrm>
            <a:prstGeom prst="rect">
              <a:avLst/>
            </a:prstGeom>
          </p:spPr>
        </p:pic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6DCF545-223E-494B-A487-B05D5278A7E6}"/>
                </a:ext>
              </a:extLst>
            </p:cNvPr>
            <p:cNvSpPr/>
            <p:nvPr/>
          </p:nvSpPr>
          <p:spPr>
            <a:xfrm>
              <a:off x="6241921" y="3206511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816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865B8-143F-C746-971C-63AB23E9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962150"/>
            <a:ext cx="75819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9F7F8-3CBB-2341-9ACB-9C67EE4EB6A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26,194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7F7D7-5AB1-4A47-8AEC-7DA10E7115B0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4E42F-4A95-DB40-9820-D7705C96A831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XG boost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3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Random Forest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1261C-29F8-394C-BC88-3FAAE11F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0" y="2122669"/>
            <a:ext cx="5712296" cy="1430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F17A47-B154-4B48-943A-8F506CC7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109222"/>
            <a:ext cx="4591316" cy="345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F310F-441E-B04E-9759-4DFA2B626DE3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1,440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DAACA-A240-3A45-B110-52B00193F9B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282289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선형회귀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AB5DD9-6A6E-B54C-9A2E-286ED96DC28B}"/>
              </a:ext>
            </a:extLst>
          </p:cNvPr>
          <p:cNvGrpSpPr/>
          <p:nvPr/>
        </p:nvGrpSpPr>
        <p:grpSpPr>
          <a:xfrm>
            <a:off x="1366701" y="2136115"/>
            <a:ext cx="9458598" cy="3096343"/>
            <a:chOff x="983432" y="2136115"/>
            <a:chExt cx="9458598" cy="30963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AA498C3-5DED-3F43-94D1-1EC70104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08"/>
            <a:stretch/>
          </p:blipFill>
          <p:spPr>
            <a:xfrm>
              <a:off x="983432" y="2136115"/>
              <a:ext cx="4248472" cy="16234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9DD78B-87EB-2D46-9DAC-88D7D40BA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86" r="9091" b="4669"/>
            <a:stretch/>
          </p:blipFill>
          <p:spPr>
            <a:xfrm>
              <a:off x="5447928" y="2136115"/>
              <a:ext cx="4994102" cy="30963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DA4B5B-A080-EE48-842F-4057CF3D7657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예측 정확도가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DD11B-DBCC-1C46-B88F-EBAD4ABB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4" y="4005064"/>
            <a:ext cx="3281626" cy="824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66871-8764-0545-9621-62171CEB6CBF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145993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C5C1A-6B53-8241-B441-8A8F16DEF9B2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계절성을 이용하여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분석 시 가격 예측력이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172941-CF00-8846-B877-FAC7605EBF7F}"/>
              </a:ext>
            </a:extLst>
          </p:cNvPr>
          <p:cNvGrpSpPr/>
          <p:nvPr/>
        </p:nvGrpSpPr>
        <p:grpSpPr>
          <a:xfrm>
            <a:off x="953669" y="1994871"/>
            <a:ext cx="10284662" cy="3794217"/>
            <a:chOff x="892697" y="1994871"/>
            <a:chExt cx="10284662" cy="37942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C35F50-6B17-6841-9D03-46D090FF9F52}"/>
                </a:ext>
              </a:extLst>
            </p:cNvPr>
            <p:cNvGrpSpPr/>
            <p:nvPr/>
          </p:nvGrpSpPr>
          <p:grpSpPr>
            <a:xfrm>
              <a:off x="892697" y="1994871"/>
              <a:ext cx="7651576" cy="2692399"/>
              <a:chOff x="892696" y="1994871"/>
              <a:chExt cx="8765015" cy="30841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2E8209B-E71F-1845-900E-49C78121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696" y="1994871"/>
                <a:ext cx="3493977" cy="308419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2F985F-077B-2C44-8C29-82322CF2B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672" y="1994871"/>
                <a:ext cx="5271039" cy="3084190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F4BB02-B769-9F45-AD65-3F3F475A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449" r="46433"/>
            <a:stretch/>
          </p:blipFill>
          <p:spPr>
            <a:xfrm>
              <a:off x="6744072" y="3068960"/>
              <a:ext cx="4433287" cy="2720128"/>
            </a:xfrm>
            <a:prstGeom prst="rect">
              <a:avLst/>
            </a:prstGeom>
          </p:spPr>
        </p:pic>
        <p:sp>
          <p:nvSpPr>
            <p:cNvPr id="14" name="위로 굽은 화살표[B] 13">
              <a:extLst>
                <a:ext uri="{FF2B5EF4-FFF2-40B4-BE49-F238E27FC236}">
                  <a16:creationId xmlns:a16="http://schemas.microsoft.com/office/drawing/2014/main" id="{3674A3B8-48F6-2243-BC67-913546248603}"/>
                </a:ext>
              </a:extLst>
            </p:cNvPr>
            <p:cNvSpPr/>
            <p:nvPr/>
          </p:nvSpPr>
          <p:spPr>
            <a:xfrm flipV="1">
              <a:off x="8624082" y="1994871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258778-95E6-0C4D-B4D0-346928A42EF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1C0EA-BE99-D24A-B8A7-02E31EC1F32A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03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7BF1D8-4DFF-F747-8ADF-CC4CF94F0027}"/>
              </a:ext>
            </a:extLst>
          </p:cNvPr>
          <p:cNvGrpSpPr/>
          <p:nvPr/>
        </p:nvGrpSpPr>
        <p:grpSpPr>
          <a:xfrm>
            <a:off x="887761" y="1863218"/>
            <a:ext cx="10968879" cy="4122922"/>
            <a:chOff x="731622" y="1412775"/>
            <a:chExt cx="11135937" cy="43591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F3614B-8CA9-2242-8066-DE607C623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22" y="1412775"/>
              <a:ext cx="4860000" cy="107728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14807E-598E-404F-8555-61A5F04CA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2674" r="4995" b="71482"/>
            <a:stretch/>
          </p:blipFill>
          <p:spPr>
            <a:xfrm>
              <a:off x="731622" y="2485621"/>
              <a:ext cx="4860000" cy="51133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CB5804-7BF6-BF43-9EB8-884DAECB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62" y="3080383"/>
              <a:ext cx="4860000" cy="269152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91B9F6-4939-8644-AEB6-15F24394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726" y="1512088"/>
              <a:ext cx="2567354" cy="8367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F3418F-6792-6F49-A7ED-EF15EE0D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0989" y="3516709"/>
              <a:ext cx="3967417" cy="78688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9DD65D5-76F8-D342-8DEA-94E7189402D3}"/>
                </a:ext>
              </a:extLst>
            </p:cNvPr>
            <p:cNvGrpSpPr/>
            <p:nvPr/>
          </p:nvGrpSpPr>
          <p:grpSpPr>
            <a:xfrm>
              <a:off x="5746879" y="4098919"/>
              <a:ext cx="5668697" cy="1346305"/>
              <a:chOff x="6096000" y="4328618"/>
              <a:chExt cx="5668697" cy="1346305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CBBB0D1-D234-5840-B01C-A04E92668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4635"/>
              <a:stretch/>
            </p:blipFill>
            <p:spPr>
              <a:xfrm>
                <a:off x="10550358" y="4328618"/>
                <a:ext cx="1172403" cy="79556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D9D1E5C-E68C-2A43-8E3A-1CF09873A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16399"/>
              <a:stretch/>
            </p:blipFill>
            <p:spPr>
              <a:xfrm>
                <a:off x="6096000" y="4967932"/>
                <a:ext cx="5668697" cy="706991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F9980BD-A0F3-E345-BF86-8E8E464132C0}"/>
                </a:ext>
              </a:extLst>
            </p:cNvPr>
            <p:cNvGrpSpPr/>
            <p:nvPr/>
          </p:nvGrpSpPr>
          <p:grpSpPr>
            <a:xfrm>
              <a:off x="5663952" y="2420888"/>
              <a:ext cx="6203607" cy="951268"/>
              <a:chOff x="6013073" y="2420888"/>
              <a:chExt cx="6203607" cy="95126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C629719-2646-D446-8C65-A645EDB62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7" t="22709" r="2548"/>
              <a:stretch/>
            </p:blipFill>
            <p:spPr>
              <a:xfrm>
                <a:off x="6013073" y="2636912"/>
                <a:ext cx="5627544" cy="73524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6944C6-A347-7B46-8672-059BC9E472EB}"/>
                  </a:ext>
                </a:extLst>
              </p:cNvPr>
              <p:cNvSpPr txBox="1"/>
              <p:nvPr/>
            </p:nvSpPr>
            <p:spPr>
              <a:xfrm flipH="1">
                <a:off x="6314847" y="2420888"/>
                <a:ext cx="59018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  SO2 → </a:t>
                </a:r>
                <a:r>
                  <a:rPr lang="ko-KR" altLang="en-US" sz="700" dirty="0"/>
                  <a:t>가격    </a:t>
                </a:r>
                <a:r>
                  <a:rPr lang="en-US" altLang="ko-KR" sz="700" dirty="0"/>
                  <a:t>CO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O3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NO2 → </a:t>
                </a:r>
                <a:r>
                  <a:rPr lang="ko-KR" altLang="en-US" sz="700" dirty="0"/>
                  <a:t>가격     </a:t>
                </a:r>
                <a:r>
                  <a:rPr lang="en-US" altLang="ko-KR" sz="700" dirty="0"/>
                  <a:t>PM10 → </a:t>
                </a:r>
                <a:r>
                  <a:rPr lang="ko-KR" altLang="en-US" sz="700" dirty="0"/>
                  <a:t>가격   </a:t>
                </a:r>
                <a:r>
                  <a:rPr lang="en-US" altLang="ko-KR" sz="700" dirty="0"/>
                  <a:t>PM25 → </a:t>
                </a:r>
                <a:r>
                  <a:rPr lang="ko-KR" altLang="en-US" sz="700" dirty="0"/>
                  <a:t>가격 </a:t>
                </a:r>
                <a:r>
                  <a:rPr lang="ko-KR" altLang="en-US" sz="500" dirty="0"/>
                  <a:t>합계일조시간</a:t>
                </a:r>
                <a:r>
                  <a:rPr lang="en-US" altLang="ko-KR" sz="500" dirty="0"/>
                  <a:t>(</a:t>
                </a:r>
                <a:r>
                  <a:rPr lang="en-US" altLang="ko-KR" sz="500" dirty="0" err="1"/>
                  <a:t>hr</a:t>
                </a:r>
                <a:r>
                  <a:rPr lang="en-US" altLang="ko-KR" sz="500" dirty="0"/>
                  <a:t>) → </a:t>
                </a:r>
                <a:r>
                  <a:rPr lang="ko-KR" altLang="en-US" sz="500" dirty="0"/>
                  <a:t>가격</a:t>
                </a:r>
                <a:r>
                  <a:rPr lang="en-US" altLang="ko-KR" sz="650" dirty="0"/>
                  <a:t> </a:t>
                </a:r>
                <a:r>
                  <a:rPr lang="ko-KR" altLang="en-US" sz="650" dirty="0"/>
                  <a:t>가격 </a:t>
                </a:r>
                <a:r>
                  <a:rPr lang="en-US" altLang="ko-KR" sz="650" dirty="0"/>
                  <a:t>→ </a:t>
                </a:r>
                <a:r>
                  <a:rPr lang="ko-KR" altLang="en-US" sz="650" dirty="0"/>
                  <a:t>가격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D4AE7C-7BCF-CA4D-8AC4-FDAF6ED640E2}"/>
              </a:ext>
            </a:extLst>
          </p:cNvPr>
          <p:cNvSpPr txBox="1"/>
          <p:nvPr/>
        </p:nvSpPr>
        <p:spPr>
          <a:xfrm>
            <a:off x="911113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B37F19-1B0A-4B49-AC9E-3E8C112AE759}"/>
              </a:ext>
            </a:extLst>
          </p:cNvPr>
          <p:cNvSpPr txBox="1"/>
          <p:nvPr/>
        </p:nvSpPr>
        <p:spPr>
          <a:xfrm>
            <a:off x="6023992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Impulse Responses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및 예측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CCBD7-AFFE-E64E-826E-834A4B951039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0E3E7-FB58-9343-935E-68F585EAA890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모형을 돌렸을 때 독립변수들과 종속변수인 가격의 상관관계가 매우 낮아 가격 예측이 어려움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629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20596-13D1-3D48-BF59-DBE77BA6EC6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종속 변수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독립 변수 사이에 관계가 나타나지 않음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38C4FD-4C0A-B049-8A32-186B19127D55}"/>
              </a:ext>
            </a:extLst>
          </p:cNvPr>
          <p:cNvGrpSpPr/>
          <p:nvPr/>
        </p:nvGrpSpPr>
        <p:grpSpPr>
          <a:xfrm>
            <a:off x="666552" y="2143722"/>
            <a:ext cx="10858895" cy="3263900"/>
            <a:chOff x="1025353" y="2143722"/>
            <a:chExt cx="10858895" cy="3263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A2BB40-3A23-2540-8EEE-34B2303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353" y="2145933"/>
              <a:ext cx="7033017" cy="32616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D2F9D2-E5D1-F74D-AE39-D0145795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8248" y="2143722"/>
              <a:ext cx="3556000" cy="3263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1778F8-0940-1D4E-8421-A7BA7DD5C86B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C2D2A-9EA4-AD46-8E96-24213000AA0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2179554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916832"/>
            <a:ext cx="10419316" cy="3836803"/>
            <a:chOff x="1038742" y="1916832"/>
            <a:chExt cx="10419316" cy="383680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6" cy="1676563"/>
              <a:chOff x="1038742" y="4077072"/>
              <a:chExt cx="10419316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r>
                    <a:rPr lang="en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을 깊게 고민하지 못해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endParaRPr lang="en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N</a:t>
                  </a:r>
                  <a:r>
                    <a:rPr lang="en" altLang="ko-KR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aN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값을 채우기 위해 많은 시간이 소비 되었고 그만큼 </a:t>
                  </a:r>
                  <a:r>
                    <a:rPr lang="en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에 할애할 시간이 적었던 점이 아쉬웠습니다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다음 프로젝트는 이번 프로젝트의 경험을 살려 더 좋은 모델을 구현하고 싶습니다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444" t="56741" r="33480" b="265"/>
              <a:stretch/>
            </p:blipFill>
            <p:spPr>
              <a:xfrm>
                <a:off x="10154155" y="4087261"/>
                <a:ext cx="1303903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916832"/>
              <a:ext cx="10419316" cy="1676563"/>
              <a:chOff x="1005276" y="1734487"/>
              <a:chExt cx="10419316" cy="167656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지식과 통찰력이 많이 필요하다는 점을 깨닫는 경험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데이터에서 중요한 값만을 도출하는 판단력이 많이 필요하다는 것을 깨달았습니다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5924" b="57006"/>
              <a:stretch/>
            </p:blipFill>
            <p:spPr>
              <a:xfrm>
                <a:off x="1005276" y="1744676"/>
                <a:ext cx="1303903" cy="1656184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3435E0-21E9-D446-A79F-AAAF146818C4}"/>
              </a:ext>
            </a:extLst>
          </p:cNvPr>
          <p:cNvSpPr txBox="1"/>
          <p:nvPr/>
        </p:nvSpPr>
        <p:spPr>
          <a:xfrm>
            <a:off x="1802134" y="3124445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준회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05048-7D7B-6049-8A84-97BC31F5B431}"/>
              </a:ext>
            </a:extLst>
          </p:cNvPr>
          <p:cNvSpPr txBox="1"/>
          <p:nvPr/>
        </p:nvSpPr>
        <p:spPr>
          <a:xfrm>
            <a:off x="9561045" y="5374113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제호</a:t>
            </a:r>
          </a:p>
        </p:txBody>
      </p:sp>
    </p:spTree>
    <p:extLst>
      <p:ext uri="{BB962C8B-B14F-4D97-AF65-F5344CB8AC3E}">
        <p14:creationId xmlns:p14="http://schemas.microsoft.com/office/powerpoint/2010/main" val="293585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734487"/>
            <a:ext cx="10419317" cy="4019148"/>
            <a:chOff x="1038742" y="1734487"/>
            <a:chExt cx="10419317" cy="401914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7" cy="1676563"/>
              <a:chOff x="1038742" y="4077072"/>
              <a:chExt cx="10419317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다양한 시도와 공부를 하지 못한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시계열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회귀 분석 모델을 사용했는데 좋은 결과를 얻지 못했습니다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추후 대기 오염 및 일조량을 좋음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보통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나쁨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매우 나쁨 등으로 나눠 분류 분석 모델도 적용해보고 결과값을 비교해 보고 싶습니다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873" t="12363" r="27835" b="44643"/>
              <a:stretch/>
            </p:blipFill>
            <p:spPr>
              <a:xfrm>
                <a:off x="9992817" y="4087261"/>
                <a:ext cx="1465242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734487"/>
              <a:ext cx="10419316" cy="1858908"/>
              <a:chOff x="1005276" y="1552142"/>
              <a:chExt cx="10419316" cy="185890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지식의 중요성을 깨닫게 된 경험 </a:t>
                  </a:r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이번 프로젝트를 하면서 도메인 지식의 중요성을 확실히 깨달았습니다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또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분석방법을 정확히 적용하려면 더 많은 노력이 필요하다는 것을 느꼈습니다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091" t="51744" r="-1167" b="264"/>
              <a:stretch/>
            </p:blipFill>
            <p:spPr>
              <a:xfrm>
                <a:off x="1005276" y="1552142"/>
                <a:ext cx="1303903" cy="1848718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BC8FD2-91A2-7E45-99C5-1BB5434368D0}"/>
              </a:ext>
            </a:extLst>
          </p:cNvPr>
          <p:cNvSpPr txBox="1"/>
          <p:nvPr/>
        </p:nvSpPr>
        <p:spPr>
          <a:xfrm>
            <a:off x="1749535" y="2406369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12C518-C809-5B40-B7BF-F340BBB6B758}"/>
              </a:ext>
            </a:extLst>
          </p:cNvPr>
          <p:cNvSpPr txBox="1"/>
          <p:nvPr/>
        </p:nvSpPr>
        <p:spPr>
          <a:xfrm>
            <a:off x="9715683" y="4171081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다영</a:t>
            </a:r>
          </a:p>
        </p:txBody>
      </p:sp>
    </p:spTree>
    <p:extLst>
      <p:ext uri="{BB962C8B-B14F-4D97-AF65-F5344CB8AC3E}">
        <p14:creationId xmlns:p14="http://schemas.microsoft.com/office/powerpoint/2010/main" val="3872797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72816"/>
            <a:ext cx="12192000" cy="16561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15239" y="2348880"/>
            <a:ext cx="2761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99857" y="2348880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799857" y="2995211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5761884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4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3143672" y="170080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강원도시자의 감자 판매 화제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일명 </a:t>
            </a:r>
            <a:r>
              <a:rPr kumimoji="1" lang="ko-KR" altLang="en-US" sz="24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포케팅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C6AD7C-1871-964C-B396-CC13BCE0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04" y="2310551"/>
            <a:ext cx="5217993" cy="39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통합대기환경지수 기준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Appendix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01.</a:t>
            </a:r>
            <a:endParaRPr lang="ko-KR" altLang="en-US" sz="40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FF139E-23A2-FB46-9A91-ED9658A4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0"/>
          <a:stretch/>
        </p:blipFill>
        <p:spPr>
          <a:xfrm>
            <a:off x="1410300" y="1889511"/>
            <a:ext cx="9371400" cy="413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97D97-97B6-6F47-8125-F5354732BE78}"/>
              </a:ext>
            </a:extLst>
          </p:cNvPr>
          <p:cNvSpPr txBox="1"/>
          <p:nvPr/>
        </p:nvSpPr>
        <p:spPr>
          <a:xfrm>
            <a:off x="659614" y="3106823"/>
            <a:ext cx="827874" cy="205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58E2CB71-204C-0140-9894-2178686E56E2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[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돌아가기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67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B4E27-C428-1E44-96DA-3A1F5D802132}"/>
              </a:ext>
            </a:extLst>
          </p:cNvPr>
          <p:cNvGrpSpPr/>
          <p:nvPr/>
        </p:nvGrpSpPr>
        <p:grpSpPr>
          <a:xfrm>
            <a:off x="1626592" y="2580140"/>
            <a:ext cx="8938817" cy="621252"/>
            <a:chOff x="1607611" y="2159676"/>
            <a:chExt cx="8938817" cy="6212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C4A5D37-A981-8440-B5B3-AB1A9CF7C798}"/>
                </a:ext>
              </a:extLst>
            </p:cNvPr>
            <p:cNvGrpSpPr/>
            <p:nvPr/>
          </p:nvGrpSpPr>
          <p:grpSpPr>
            <a:xfrm>
              <a:off x="1607611" y="2159676"/>
              <a:ext cx="2448272" cy="621252"/>
              <a:chOff x="1607611" y="2159676"/>
              <a:chExt cx="2448272" cy="62125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27BE17-2291-2445-B83B-5FDF99D7EDC3}"/>
                  </a:ext>
                </a:extLst>
              </p:cNvPr>
              <p:cNvSpPr/>
              <p:nvPr/>
            </p:nvSpPr>
            <p:spPr>
              <a:xfrm>
                <a:off x="179662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2D4F2-80AE-8844-A29A-C7B3A6788940}"/>
                  </a:ext>
                </a:extLst>
              </p:cNvPr>
              <p:cNvSpPr txBox="1"/>
              <p:nvPr/>
            </p:nvSpPr>
            <p:spPr>
              <a:xfrm>
                <a:off x="160761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대부분 시설 재배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8E28FC-03E6-8344-93DA-B978B352A387}"/>
                </a:ext>
              </a:extLst>
            </p:cNvPr>
            <p:cNvGrpSpPr/>
            <p:nvPr/>
          </p:nvGrpSpPr>
          <p:grpSpPr>
            <a:xfrm>
              <a:off x="4852884" y="2159676"/>
              <a:ext cx="2448272" cy="621252"/>
              <a:chOff x="4783831" y="2159676"/>
              <a:chExt cx="2448272" cy="6212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E169318-631D-9A4D-AE66-27CCA8688BE0}"/>
                  </a:ext>
                </a:extLst>
              </p:cNvPr>
              <p:cNvSpPr/>
              <p:nvPr/>
            </p:nvSpPr>
            <p:spPr>
              <a:xfrm>
                <a:off x="497284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EC47E-DE7F-BD4A-B4D8-5D7BFC47F93F}"/>
                  </a:ext>
                </a:extLst>
              </p:cNvPr>
              <p:cNvSpPr txBox="1"/>
              <p:nvPr/>
            </p:nvSpPr>
            <p:spPr>
              <a:xfrm>
                <a:off x="478383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국내 생산에 의지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725CB5-B1C4-9A40-A95F-FD24356C1A10}"/>
                </a:ext>
              </a:extLst>
            </p:cNvPr>
            <p:cNvGrpSpPr/>
            <p:nvPr/>
          </p:nvGrpSpPr>
          <p:grpSpPr>
            <a:xfrm>
              <a:off x="8098156" y="2159676"/>
              <a:ext cx="2448272" cy="621252"/>
              <a:chOff x="8098156" y="2159676"/>
              <a:chExt cx="2448272" cy="62125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B4ACF2-F018-2449-86D7-6E31A45396EF}"/>
                  </a:ext>
                </a:extLst>
              </p:cNvPr>
              <p:cNvSpPr/>
              <p:nvPr/>
            </p:nvSpPr>
            <p:spPr>
              <a:xfrm>
                <a:off x="8287167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167566-02D7-CD4D-82D2-6819F01D0649}"/>
                  </a:ext>
                </a:extLst>
              </p:cNvPr>
              <p:cNvSpPr txBox="1"/>
              <p:nvPr/>
            </p:nvSpPr>
            <p:spPr>
              <a:xfrm>
                <a:off x="8098156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저장성 약함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4752094" y="6100290"/>
            <a:ext cx="268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변동이 큼</a:t>
            </a:r>
            <a:endParaRPr kumimoji="1" lang="en-US" altLang="ko-KR" sz="24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378CF71-8C71-9E4E-8C47-6B103ABEF87C}"/>
              </a:ext>
            </a:extLst>
          </p:cNvPr>
          <p:cNvSpPr/>
          <p:nvPr/>
        </p:nvSpPr>
        <p:spPr>
          <a:xfrm>
            <a:off x="5146389" y="5157192"/>
            <a:ext cx="1899222" cy="7200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840DE7-EBAC-524D-8CD5-66BFA824AD73}"/>
              </a:ext>
            </a:extLst>
          </p:cNvPr>
          <p:cNvGrpSpPr/>
          <p:nvPr/>
        </p:nvGrpSpPr>
        <p:grpSpPr>
          <a:xfrm>
            <a:off x="5148113" y="1406302"/>
            <a:ext cx="1895775" cy="879595"/>
            <a:chOff x="4806444" y="1406302"/>
            <a:chExt cx="1895775" cy="879595"/>
          </a:xfrm>
        </p:grpSpPr>
        <p:pic>
          <p:nvPicPr>
            <p:cNvPr id="20" name="Picture 2" descr="C:\Users\userpc\Desktop\토마토누끼.png">
              <a:extLst>
                <a:ext uri="{FF2B5EF4-FFF2-40B4-BE49-F238E27FC236}">
                  <a16:creationId xmlns:a16="http://schemas.microsoft.com/office/drawing/2014/main" id="{287DB820-8A8A-704C-B0B9-0BE3312E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444" y="1406302"/>
              <a:ext cx="1085938" cy="879595"/>
            </a:xfrm>
            <a:prstGeom prst="rect">
              <a:avLst/>
            </a:prstGeom>
            <a:noFill/>
            <a:effectLst>
              <a:outerShdw blurRad="215900" dist="165100" dir="4740000" sx="63000" sy="63000" algn="ctr" rotWithShape="0">
                <a:schemeClr val="accent2">
                  <a:lumMod val="50000"/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9CE99C-FCC9-A14C-ADFD-566BDB91FC26}"/>
                </a:ext>
              </a:extLst>
            </p:cNvPr>
            <p:cNvSpPr txBox="1"/>
            <p:nvPr/>
          </p:nvSpPr>
          <p:spPr>
            <a:xfrm>
              <a:off x="5892382" y="1553712"/>
              <a:ext cx="809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스퀘어 Bold" pitchFamily="50" charset="-127"/>
                  <a:ea typeface="나눔스퀘어 Bold" pitchFamily="50" charset="-127"/>
                </a:rPr>
                <a:t>is…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0E1F08-E892-BA4B-B5BF-8D4B630B3482}"/>
              </a:ext>
            </a:extLst>
          </p:cNvPr>
          <p:cNvSpPr/>
          <p:nvPr/>
        </p:nvSpPr>
        <p:spPr>
          <a:xfrm>
            <a:off x="5060876" y="3326765"/>
            <a:ext cx="2070250" cy="1614403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2F2F2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0699FB-E985-5842-BEC4-4403B0CA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03" y="3327351"/>
            <a:ext cx="2070250" cy="16138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8D985-F22F-4446-A96D-26E028C2287A}"/>
              </a:ext>
            </a:extLst>
          </p:cNvPr>
          <p:cNvSpPr txBox="1"/>
          <p:nvPr/>
        </p:nvSpPr>
        <p:spPr>
          <a:xfrm>
            <a:off x="5060876" y="4267656"/>
            <a:ext cx="207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토마토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신선・냉장</a:t>
            </a:r>
            <a:r>
              <a:rPr kumimoji="1" lang="en-US" altLang="ko-KR" dirty="0"/>
              <a:t>)</a:t>
            </a:r>
            <a:r>
              <a:rPr kumimoji="1" lang="ko-KR" altLang="en-US" dirty="0"/>
              <a:t>수입 관세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45%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5ACA58-B2FE-1F4E-804B-1299007E8A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949" y="3228930"/>
            <a:ext cx="792101" cy="9612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DEB0C6-A611-224A-B770-0C778942E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46" y="3322553"/>
            <a:ext cx="2116442" cy="15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BC98B-FC7C-0B47-979D-3979F3BBD540}"/>
              </a:ext>
            </a:extLst>
          </p:cNvPr>
          <p:cNvSpPr txBox="1"/>
          <p:nvPr/>
        </p:nvSpPr>
        <p:spPr>
          <a:xfrm>
            <a:off x="1270569" y="6021288"/>
            <a:ext cx="965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미세먼지가 증가하면서  하우스 재배 농가들의 피해 발생</a:t>
            </a:r>
            <a:endParaRPr kumimoji="1"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7057B-899E-3F4C-B7E9-C65FB5C8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46" y="1919832"/>
            <a:ext cx="5279504" cy="37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목적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09A0EC-3497-D648-9C8A-0543D5111F69}"/>
              </a:ext>
            </a:extLst>
          </p:cNvPr>
          <p:cNvSpPr/>
          <p:nvPr/>
        </p:nvSpPr>
        <p:spPr>
          <a:xfrm>
            <a:off x="911424" y="310583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대기오염에 따른 토마토 가격 예측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83407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활용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46E79A-5134-7247-BDAA-8A31A11A1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2369"/>
              </p:ext>
            </p:extLst>
          </p:nvPr>
        </p:nvGraphicFramePr>
        <p:xfrm>
          <a:off x="678914" y="1628800"/>
          <a:ext cx="10834172" cy="189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7543">
                  <a:extLst>
                    <a:ext uri="{9D8B030D-6E8A-4147-A177-3AD203B41FA5}">
                      <a16:colId xmlns:a16="http://schemas.microsoft.com/office/drawing/2014/main" val="2016976834"/>
                    </a:ext>
                  </a:extLst>
                </a:gridCol>
                <a:gridCol w="4148455">
                  <a:extLst>
                    <a:ext uri="{9D8B030D-6E8A-4147-A177-3AD203B41FA5}">
                      <a16:colId xmlns:a16="http://schemas.microsoft.com/office/drawing/2014/main" val="7382589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0741843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152958443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643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데이터사용</a:t>
                      </a:r>
                      <a:endParaRPr lang="ko-KR" altLang="en-US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활용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파일 형식</a:t>
                      </a:r>
                      <a:endParaRPr lang="en-US" altLang="ko-KR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토마토 일별 품목별 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소매가격정보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품목명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품종명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시군구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마켓명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연도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날짜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가격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농산물유통정보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대기오염 최종확정자료 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지역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측정소코드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SO2, CO, O3, NO2, PM10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AirKorea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xlsx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06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종관기상관측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ASOS)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지점명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합계 일조시간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기상청 기상자료개방포털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614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02.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준비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BCD4CB-F330-6E4F-94B6-A73041CD3D29}"/>
              </a:ext>
            </a:extLst>
          </p:cNvPr>
          <p:cNvSpPr/>
          <p:nvPr/>
        </p:nvSpPr>
        <p:spPr>
          <a:xfrm>
            <a:off x="5807968" y="4082695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종관기상관측</a:t>
            </a:r>
            <a:r>
              <a:rPr lang="en-US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ASOS) </a:t>
            </a:r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변수 설명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 </a:t>
            </a:r>
            <a:r>
              <a:rPr lang="en-US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광선이 구름이나 안개로 가려지지 않고 땅 위를 비친 시간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50808-A8C5-F048-ABF8-9ADFE8F3A698}"/>
              </a:ext>
            </a:extLst>
          </p:cNvPr>
          <p:cNvSpPr/>
          <p:nvPr/>
        </p:nvSpPr>
        <p:spPr>
          <a:xfrm>
            <a:off x="678914" y="40826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대기오염 최종확정자료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아황산가스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일산화탄소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O3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이산화질소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PM10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2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중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이상데이터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-999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값이 존재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측정되지 않은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변경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FA19ED-AE7F-664F-B97F-85873F6082AA}"/>
              </a:ext>
            </a:extLst>
          </p:cNvPr>
          <p:cNvGrpSpPr/>
          <p:nvPr/>
        </p:nvGrpSpPr>
        <p:grpSpPr>
          <a:xfrm>
            <a:off x="623392" y="1604964"/>
            <a:ext cx="10945216" cy="3518887"/>
            <a:chOff x="551384" y="1604964"/>
            <a:chExt cx="10945216" cy="35188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EA4188-7E5D-E84D-84D0-00F8BB13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604964"/>
              <a:ext cx="5920011" cy="35188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68AA88-1B4B-B041-A854-F4D12F52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360" y="1604964"/>
              <a:ext cx="4638240" cy="3518887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7BC764EE-C1CD-0943-8AD1-B81DA74F350D}"/>
                </a:ext>
              </a:extLst>
            </p:cNvPr>
            <p:cNvSpPr/>
            <p:nvPr/>
          </p:nvSpPr>
          <p:spPr>
            <a:xfrm>
              <a:off x="6384032" y="2824347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0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년에는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PM2.5(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초미세먼지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측정하지 않음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~2018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데이터의 월과 일 기준 평균값으로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8E88C1-3050-A148-B0D5-C1022BA3BD8C}"/>
              </a:ext>
            </a:extLst>
          </p:cNvPr>
          <p:cNvGrpSpPr/>
          <p:nvPr/>
        </p:nvGrpSpPr>
        <p:grpSpPr>
          <a:xfrm>
            <a:off x="645917" y="1474331"/>
            <a:ext cx="10900166" cy="3569196"/>
            <a:chOff x="551384" y="1474331"/>
            <a:chExt cx="10900166" cy="35691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524B79-57C5-7741-892D-73FD5BB5A968}"/>
                </a:ext>
              </a:extLst>
            </p:cNvPr>
            <p:cNvGrpSpPr/>
            <p:nvPr/>
          </p:nvGrpSpPr>
          <p:grpSpPr>
            <a:xfrm>
              <a:off x="551384" y="1474331"/>
              <a:ext cx="6476008" cy="3569196"/>
              <a:chOff x="2020069" y="2298700"/>
              <a:chExt cx="8191500" cy="451467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5E23E93-873B-3F44-9627-9FBFE1607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069" y="2298700"/>
                <a:ext cx="8191500" cy="226060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07DC80-4F2B-B64D-BD59-445890D5E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069" y="4578176"/>
                <a:ext cx="8191500" cy="2235200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23E526-2F99-4447-9B5B-9CF714B7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8778" y="1547042"/>
              <a:ext cx="3962772" cy="3423774"/>
            </a:xfrm>
            <a:prstGeom prst="rect">
              <a:avLst/>
            </a:prstGeom>
          </p:spPr>
        </p:pic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3B3EC235-500C-284F-B71B-0E58EE51D6F6}"/>
                </a:ext>
              </a:extLst>
            </p:cNvPr>
            <p:cNvSpPr/>
            <p:nvPr/>
          </p:nvSpPr>
          <p:spPr>
            <a:xfrm>
              <a:off x="7027392" y="2718869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71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4997</TotalTime>
  <Words>1000</Words>
  <Application>Microsoft Macintosh PowerPoint</Application>
  <PresentationFormat>와이드스크린</PresentationFormat>
  <Paragraphs>199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나눔바른고딕</vt:lpstr>
      <vt:lpstr>나눔스퀘어 Bold</vt:lpstr>
      <vt:lpstr>나눔스퀘어 ExtraBold</vt:lpstr>
      <vt:lpstr>맑은 고딕</vt:lpstr>
      <vt:lpstr>Nanum Gothic</vt:lpstr>
      <vt:lpstr>NanumSquareOTF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userpc</dc:creator>
  <cp:lastModifiedBy>Dayoung Jung</cp:lastModifiedBy>
  <cp:revision>114</cp:revision>
  <dcterms:created xsi:type="dcterms:W3CDTF">2017-06-30T01:55:32Z</dcterms:created>
  <dcterms:modified xsi:type="dcterms:W3CDTF">2020-03-19T07:21:38Z</dcterms:modified>
</cp:coreProperties>
</file>